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9" r:id="rId2"/>
  </p:sldIdLst>
  <p:sldSz cx="194405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12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06"/>
    <p:restoredTop sz="94751"/>
  </p:normalViewPr>
  <p:slideViewPr>
    <p:cSldViewPr snapToGrid="0" showGuides="1">
      <p:cViewPr varScale="1">
        <p:scale>
          <a:sx n="88" d="100"/>
          <a:sy n="88" d="100"/>
        </p:scale>
        <p:origin x="224" y="760"/>
      </p:cViewPr>
      <p:guideLst>
        <p:guide orient="horz" pos="2160"/>
        <p:guide pos="61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09FA1-5407-724C-BDD7-F54CAC85179E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944563" y="1143000"/>
            <a:ext cx="874712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DDF8C-AB5D-BD4D-A4C1-68ACD624F8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307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2AF013-F75E-29C3-ECC3-FC777A7D4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2B6805-9C18-1F0B-6282-D15F7B487E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D89B62-0913-82A2-CB9E-D1E887D89C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9AA757-6AC2-C1DD-059C-0A7BF4C256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DDF8C-AB5D-BD4D-A4C1-68ACD624F869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5794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0066" y="1122363"/>
            <a:ext cx="14580394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0066" y="3602038"/>
            <a:ext cx="14580394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031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5887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12126" y="365125"/>
            <a:ext cx="4191863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36536" y="365125"/>
            <a:ext cx="12332583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2962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0570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6411" y="1709738"/>
            <a:ext cx="1676745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6411" y="4589464"/>
            <a:ext cx="1676745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5518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36536" y="1825625"/>
            <a:ext cx="826222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41766" y="1825625"/>
            <a:ext cx="826222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686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9068" y="365126"/>
            <a:ext cx="16767453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9069" y="1681163"/>
            <a:ext cx="82242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39069" y="2505075"/>
            <a:ext cx="822425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841766" y="1681163"/>
            <a:ext cx="826475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41766" y="2505075"/>
            <a:ext cx="826475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0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5033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6011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9069" y="457200"/>
            <a:ext cx="62700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64755" y="987426"/>
            <a:ext cx="9841766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39069" y="2057400"/>
            <a:ext cx="62700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7349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9069" y="457200"/>
            <a:ext cx="62700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64755" y="987426"/>
            <a:ext cx="9841766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39069" y="2057400"/>
            <a:ext cx="62700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9200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6536" y="365126"/>
            <a:ext cx="167674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6536" y="1825625"/>
            <a:ext cx="167674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36536" y="6356351"/>
            <a:ext cx="43741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0A7420-9166-1740-B2EF-1F951B40A3B3}" type="datetimeFigureOut">
              <a:rPr lang="en-CA" smtClean="0"/>
              <a:t>2025-01-17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39674" y="6356351"/>
            <a:ext cx="6561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729871" y="6356351"/>
            <a:ext cx="43741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90CC57-3541-6545-BE1E-961E705FD4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913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537FC-3E04-79AE-956B-20097F7AF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C75288B-A08D-A90D-DA88-A8E27676CE10}"/>
              </a:ext>
            </a:extLst>
          </p:cNvPr>
          <p:cNvSpPr/>
          <p:nvPr/>
        </p:nvSpPr>
        <p:spPr>
          <a:xfrm>
            <a:off x="926806" y="794933"/>
            <a:ext cx="2744443" cy="5642050"/>
          </a:xfrm>
          <a:prstGeom prst="roundRect">
            <a:avLst>
              <a:gd name="adj" fmla="val 3058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2" algn="r"/>
            <a:r>
              <a:rPr lang="en-CA" b="1" dirty="0">
                <a:solidFill>
                  <a:schemeClr val="tx1"/>
                </a:solidFill>
              </a:rPr>
              <a:t>Raw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3A3CBDF-5680-ACA9-A019-63176F594863}"/>
              </a:ext>
            </a:extLst>
          </p:cNvPr>
          <p:cNvSpPr/>
          <p:nvPr/>
        </p:nvSpPr>
        <p:spPr>
          <a:xfrm>
            <a:off x="4075988" y="794935"/>
            <a:ext cx="6267974" cy="5642050"/>
          </a:xfrm>
          <a:prstGeom prst="roundRect">
            <a:avLst>
              <a:gd name="adj" fmla="val 3058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2" algn="r"/>
            <a:r>
              <a:rPr lang="en-CA" b="1" dirty="0">
                <a:solidFill>
                  <a:schemeClr val="tx1"/>
                </a:solidFill>
              </a:rPr>
              <a:t>County-</a:t>
            </a:r>
            <a:r>
              <a:rPr lang="en-CA" b="1" dirty="0" err="1">
                <a:solidFill>
                  <a:schemeClr val="tx1"/>
                </a:solidFill>
              </a:rPr>
              <a:t>scale</a:t>
            </a:r>
            <a:r>
              <a:rPr lang="en-CA" b="1" dirty="0" err="1">
                <a:solidFill>
                  <a:schemeClr val="bg1">
                    <a:lumMod val="95000"/>
                  </a:schemeClr>
                </a:solidFill>
              </a:rPr>
              <a:t>xxxxxxxxx</a:t>
            </a:r>
            <a:endParaRPr lang="en-CA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606EE84-9840-4405-32DF-62DA4979EFDA}"/>
              </a:ext>
            </a:extLst>
          </p:cNvPr>
          <p:cNvSpPr/>
          <p:nvPr/>
        </p:nvSpPr>
        <p:spPr>
          <a:xfrm>
            <a:off x="1084542" y="1271216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Fertilizer sales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3E8E204-1D63-0FEC-BA51-681E1346CA9A}"/>
              </a:ext>
            </a:extLst>
          </p:cNvPr>
          <p:cNvSpPr/>
          <p:nvPr/>
        </p:nvSpPr>
        <p:spPr>
          <a:xfrm>
            <a:off x="1084541" y="2137599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Harvested crop area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03058C3-F353-F99E-2350-5A01EF43CFE5}"/>
              </a:ext>
            </a:extLst>
          </p:cNvPr>
          <p:cNvSpPr/>
          <p:nvPr/>
        </p:nvSpPr>
        <p:spPr>
          <a:xfrm>
            <a:off x="1084541" y="3003982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Crop yield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FF96D57-C886-8603-4FFA-EF29F115FB39}"/>
              </a:ext>
            </a:extLst>
          </p:cNvPr>
          <p:cNvSpPr/>
          <p:nvPr/>
        </p:nvSpPr>
        <p:spPr>
          <a:xfrm>
            <a:off x="1084540" y="3870365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Pasture area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F205863-B0B8-3F23-9974-3385FD9A94AE}"/>
              </a:ext>
            </a:extLst>
          </p:cNvPr>
          <p:cNvSpPr/>
          <p:nvPr/>
        </p:nvSpPr>
        <p:spPr>
          <a:xfrm>
            <a:off x="1084540" y="4736748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Livestock inventory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131BB66-9845-3E23-FCBE-FB8459ADD22D}"/>
              </a:ext>
            </a:extLst>
          </p:cNvPr>
          <p:cNvSpPr/>
          <p:nvPr/>
        </p:nvSpPr>
        <p:spPr>
          <a:xfrm>
            <a:off x="1084540" y="5603131"/>
            <a:ext cx="2430049" cy="651353"/>
          </a:xfrm>
          <a:prstGeom prst="roundRect">
            <a:avLst/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Population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BE8D1A0-ACD2-EE1C-0D11-A154EEEED694}"/>
              </a:ext>
            </a:extLst>
          </p:cNvPr>
          <p:cNvSpPr/>
          <p:nvPr/>
        </p:nvSpPr>
        <p:spPr>
          <a:xfrm>
            <a:off x="4291017" y="1490685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Fertilizer 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FBC173C-AB41-910B-3B02-02933988A857}"/>
              </a:ext>
            </a:extLst>
          </p:cNvPr>
          <p:cNvSpPr/>
          <p:nvPr/>
        </p:nvSpPr>
        <p:spPr>
          <a:xfrm>
            <a:off x="4291017" y="2487549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Crop and Pasture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P Removal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3D54B92-3F63-4F59-C496-CF4BB3970DEA}"/>
              </a:ext>
            </a:extLst>
          </p:cNvPr>
          <p:cNvSpPr/>
          <p:nvPr/>
        </p:nvSpPr>
        <p:spPr>
          <a:xfrm>
            <a:off x="4291015" y="3465940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Livestock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Manure P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9683C82-5688-DA53-013B-ED508ADCAC64}"/>
              </a:ext>
            </a:extLst>
          </p:cNvPr>
          <p:cNvSpPr/>
          <p:nvPr/>
        </p:nvSpPr>
        <p:spPr>
          <a:xfrm>
            <a:off x="4291013" y="4494724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Domestic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Waste P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1FA0391-5545-AB2A-EF5B-BA4B7D60EB45}"/>
              </a:ext>
            </a:extLst>
          </p:cNvPr>
          <p:cNvSpPr/>
          <p:nvPr/>
        </p:nvSpPr>
        <p:spPr>
          <a:xfrm>
            <a:off x="5744745" y="5491588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P Surplus</a:t>
            </a:r>
          </a:p>
        </p:txBody>
      </p: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F4D609AA-8B4A-AA39-A912-FA630765737C}"/>
              </a:ext>
            </a:extLst>
          </p:cNvPr>
          <p:cNvCxnSpPr>
            <a:stCxn id="7" idx="3"/>
            <a:endCxn id="19" idx="1"/>
          </p:cNvCxnSpPr>
          <p:nvPr/>
        </p:nvCxnSpPr>
        <p:spPr>
          <a:xfrm>
            <a:off x="3514591" y="1596893"/>
            <a:ext cx="776426" cy="219469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050DC9EE-C4AC-984D-56DD-F7135FB292D1}"/>
              </a:ext>
            </a:extLst>
          </p:cNvPr>
          <p:cNvCxnSpPr>
            <a:cxnSpLocks/>
            <a:stCxn id="8" idx="3"/>
            <a:endCxn id="19" idx="1"/>
          </p:cNvCxnSpPr>
          <p:nvPr/>
        </p:nvCxnSpPr>
        <p:spPr>
          <a:xfrm flipV="1">
            <a:off x="3514590" y="1816362"/>
            <a:ext cx="776427" cy="646914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049A4ADD-275C-05A6-BBC3-77D734FE16B2}"/>
              </a:ext>
            </a:extLst>
          </p:cNvPr>
          <p:cNvCxnSpPr>
            <a:cxnSpLocks/>
            <a:stCxn id="8" idx="3"/>
            <a:endCxn id="21" idx="1"/>
          </p:cNvCxnSpPr>
          <p:nvPr/>
        </p:nvCxnSpPr>
        <p:spPr>
          <a:xfrm>
            <a:off x="3514590" y="2463276"/>
            <a:ext cx="776427" cy="34995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ED8874F8-E613-6FB5-E42F-42D5EFC88B57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3514590" y="2813226"/>
            <a:ext cx="776427" cy="51643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45083629-8557-DED7-D44A-FE0EC31B8974}"/>
              </a:ext>
            </a:extLst>
          </p:cNvPr>
          <p:cNvCxnSpPr>
            <a:cxnSpLocks/>
            <a:stCxn id="10" idx="3"/>
            <a:endCxn id="21" idx="1"/>
          </p:cNvCxnSpPr>
          <p:nvPr/>
        </p:nvCxnSpPr>
        <p:spPr>
          <a:xfrm flipV="1">
            <a:off x="3514589" y="2813226"/>
            <a:ext cx="776428" cy="1382816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74CC3D20-61B5-5B4C-8513-3970FBCB6448}"/>
              </a:ext>
            </a:extLst>
          </p:cNvPr>
          <p:cNvCxnSpPr>
            <a:cxnSpLocks/>
            <a:stCxn id="11" idx="3"/>
            <a:endCxn id="23" idx="1"/>
          </p:cNvCxnSpPr>
          <p:nvPr/>
        </p:nvCxnSpPr>
        <p:spPr>
          <a:xfrm flipV="1">
            <a:off x="3514589" y="3791617"/>
            <a:ext cx="776426" cy="1270808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8DA8A51A-E66F-F4F7-170C-AD4D914F1D5B}"/>
              </a:ext>
            </a:extLst>
          </p:cNvPr>
          <p:cNvCxnSpPr>
            <a:cxnSpLocks/>
            <a:stCxn id="12" idx="3"/>
            <a:endCxn id="25" idx="1"/>
          </p:cNvCxnSpPr>
          <p:nvPr/>
        </p:nvCxnSpPr>
        <p:spPr>
          <a:xfrm flipV="1">
            <a:off x="3514589" y="4820401"/>
            <a:ext cx="776424" cy="110840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C72FF700-1849-9B27-7008-988149E6CF8A}"/>
              </a:ext>
            </a:extLst>
          </p:cNvPr>
          <p:cNvSpPr/>
          <p:nvPr/>
        </p:nvSpPr>
        <p:spPr>
          <a:xfrm>
            <a:off x="10978125" y="794934"/>
            <a:ext cx="7411476" cy="5642050"/>
          </a:xfrm>
          <a:prstGeom prst="roundRect">
            <a:avLst>
              <a:gd name="adj" fmla="val 3058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2" algn="r"/>
            <a:r>
              <a:rPr lang="en-CA" b="1" dirty="0">
                <a:solidFill>
                  <a:schemeClr val="tx1"/>
                </a:solidFill>
              </a:rPr>
              <a:t>Gridded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7B41794-ADD7-C232-5D3E-A8FC3804A540}"/>
              </a:ext>
            </a:extLst>
          </p:cNvPr>
          <p:cNvSpPr/>
          <p:nvPr/>
        </p:nvSpPr>
        <p:spPr>
          <a:xfrm>
            <a:off x="12764335" y="1490685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Fertilizer P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ED115D78-CD0C-07A2-13BC-1659FB09D9A5}"/>
              </a:ext>
            </a:extLst>
          </p:cNvPr>
          <p:cNvSpPr/>
          <p:nvPr/>
        </p:nvSpPr>
        <p:spPr>
          <a:xfrm>
            <a:off x="12764335" y="2487549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Crop and Pasture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P Removal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0DF3A68-F776-09F7-4555-72EDD5C88BE6}"/>
              </a:ext>
            </a:extLst>
          </p:cNvPr>
          <p:cNvSpPr/>
          <p:nvPr/>
        </p:nvSpPr>
        <p:spPr>
          <a:xfrm>
            <a:off x="12764333" y="3465940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Livestock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Manure P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B6D8B219-E7AD-754C-EFA7-22E3C63F455E}"/>
              </a:ext>
            </a:extLst>
          </p:cNvPr>
          <p:cNvSpPr/>
          <p:nvPr/>
        </p:nvSpPr>
        <p:spPr>
          <a:xfrm>
            <a:off x="12764331" y="4494724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Domestic 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Waste 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7B2FE29-EF45-B0B5-C30B-3F6D3196689A}"/>
              </a:ext>
            </a:extLst>
          </p:cNvPr>
          <p:cNvSpPr txBox="1"/>
          <p:nvPr/>
        </p:nvSpPr>
        <p:spPr>
          <a:xfrm>
            <a:off x="4079135" y="337682"/>
            <a:ext cx="5122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Section:</a:t>
            </a:r>
            <a:br>
              <a:rPr lang="en-CA" sz="1400" dirty="0"/>
            </a:br>
            <a:r>
              <a:rPr lang="en-CA" sz="1400" dirty="0"/>
              <a:t>Deriving County-scale Nutrient Components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D60CFEE-2964-11BA-37BC-BBA0683F4E3B}"/>
              </a:ext>
            </a:extLst>
          </p:cNvPr>
          <p:cNvSpPr txBox="1"/>
          <p:nvPr/>
        </p:nvSpPr>
        <p:spPr>
          <a:xfrm>
            <a:off x="886412" y="337682"/>
            <a:ext cx="24830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Section: </a:t>
            </a:r>
            <a:br>
              <a:rPr lang="en-CA" sz="1400" dirty="0"/>
            </a:br>
            <a:r>
              <a:rPr lang="en-CA" sz="1400" dirty="0"/>
              <a:t>Data Processing</a:t>
            </a:r>
          </a:p>
        </p:txBody>
      </p: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70CC1670-EA94-8EE3-FC9B-C19F0ADFAC10}"/>
              </a:ext>
            </a:extLst>
          </p:cNvPr>
          <p:cNvCxnSpPr>
            <a:cxnSpLocks/>
            <a:stCxn id="19" idx="3"/>
            <a:endCxn id="27" idx="0"/>
          </p:cNvCxnSpPr>
          <p:nvPr/>
        </p:nvCxnSpPr>
        <p:spPr>
          <a:xfrm>
            <a:off x="6721066" y="1816362"/>
            <a:ext cx="238704" cy="3675226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4B757640-2F0F-3D3C-167E-0B8F0C83263D}"/>
              </a:ext>
            </a:extLst>
          </p:cNvPr>
          <p:cNvCxnSpPr>
            <a:cxnSpLocks/>
            <a:stCxn id="21" idx="3"/>
            <a:endCxn id="27" idx="0"/>
          </p:cNvCxnSpPr>
          <p:nvPr/>
        </p:nvCxnSpPr>
        <p:spPr>
          <a:xfrm>
            <a:off x="6721066" y="2813226"/>
            <a:ext cx="238704" cy="267836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7CA4A48A-8AB6-12FE-59CB-F8C21B23150C}"/>
              </a:ext>
            </a:extLst>
          </p:cNvPr>
          <p:cNvCxnSpPr>
            <a:cxnSpLocks/>
            <a:stCxn id="23" idx="3"/>
            <a:endCxn id="27" idx="0"/>
          </p:cNvCxnSpPr>
          <p:nvPr/>
        </p:nvCxnSpPr>
        <p:spPr>
          <a:xfrm>
            <a:off x="6721064" y="3791617"/>
            <a:ext cx="238706" cy="1699971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85B50591-F6E6-EE46-4BD4-7677EB7055EC}"/>
              </a:ext>
            </a:extLst>
          </p:cNvPr>
          <p:cNvCxnSpPr>
            <a:cxnSpLocks/>
            <a:stCxn id="25" idx="3"/>
            <a:endCxn id="27" idx="0"/>
          </p:cNvCxnSpPr>
          <p:nvPr/>
        </p:nvCxnSpPr>
        <p:spPr>
          <a:xfrm>
            <a:off x="6721062" y="4820401"/>
            <a:ext cx="238708" cy="671187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A map of canada with red and yellow areas&#10;&#10;Description automatically generated">
            <a:extLst>
              <a:ext uri="{FF2B5EF4-FFF2-40B4-BE49-F238E27FC236}">
                <a16:creationId xmlns:a16="http://schemas.microsoft.com/office/drawing/2014/main" id="{E7AEFF73-7C61-EAA9-DA2C-87CCC36DF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651" y="5239537"/>
            <a:ext cx="1980000" cy="1057521"/>
          </a:xfrm>
          <a:prstGeom prst="rect">
            <a:avLst/>
          </a:prstGeom>
        </p:spPr>
      </p:pic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55166445-44D5-CB1D-CB92-0AA08B4F5DED}"/>
              </a:ext>
            </a:extLst>
          </p:cNvPr>
          <p:cNvSpPr/>
          <p:nvPr/>
        </p:nvSpPr>
        <p:spPr>
          <a:xfrm>
            <a:off x="14189763" y="5484964"/>
            <a:ext cx="2430049" cy="651353"/>
          </a:xfrm>
          <a:prstGeom prst="roundRect">
            <a:avLst/>
          </a:prstGeom>
          <a:solidFill>
            <a:srgbClr val="CC9999">
              <a:alpha val="40392"/>
            </a:srgb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>
                <a:solidFill>
                  <a:schemeClr val="tx1"/>
                </a:solidFill>
              </a:rPr>
              <a:t>P Surplus</a:t>
            </a:r>
            <a:endParaRPr lang="en-CA" dirty="0">
              <a:solidFill>
                <a:schemeClr val="tx1"/>
              </a:solidFill>
            </a:endParaRPr>
          </a:p>
        </p:txBody>
      </p: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B29D2EAD-120D-E420-1413-C465153B89BB}"/>
              </a:ext>
            </a:extLst>
          </p:cNvPr>
          <p:cNvCxnSpPr>
            <a:cxnSpLocks/>
            <a:stCxn id="38" idx="3"/>
            <a:endCxn id="68" idx="0"/>
          </p:cNvCxnSpPr>
          <p:nvPr/>
        </p:nvCxnSpPr>
        <p:spPr>
          <a:xfrm>
            <a:off x="15194384" y="1816362"/>
            <a:ext cx="210404" cy="366860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B3CA3D87-C194-B6C3-39EB-BD63CF4844D5}"/>
              </a:ext>
            </a:extLst>
          </p:cNvPr>
          <p:cNvCxnSpPr>
            <a:cxnSpLocks/>
            <a:stCxn id="39" idx="3"/>
            <a:endCxn id="68" idx="0"/>
          </p:cNvCxnSpPr>
          <p:nvPr/>
        </p:nvCxnSpPr>
        <p:spPr>
          <a:xfrm>
            <a:off x="15194384" y="2813226"/>
            <a:ext cx="210404" cy="2671738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1F2C5C3B-77D4-3199-DE8A-3C8425631547}"/>
              </a:ext>
            </a:extLst>
          </p:cNvPr>
          <p:cNvCxnSpPr>
            <a:cxnSpLocks/>
            <a:stCxn id="40" idx="3"/>
            <a:endCxn id="68" idx="0"/>
          </p:cNvCxnSpPr>
          <p:nvPr/>
        </p:nvCxnSpPr>
        <p:spPr>
          <a:xfrm>
            <a:off x="15194382" y="3791617"/>
            <a:ext cx="210406" cy="1693347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5EC6225-9F9F-2B68-CC4E-CD64631A565F}"/>
              </a:ext>
            </a:extLst>
          </p:cNvPr>
          <p:cNvCxnSpPr>
            <a:cxnSpLocks/>
            <a:stCxn id="41" idx="3"/>
            <a:endCxn id="68" idx="0"/>
          </p:cNvCxnSpPr>
          <p:nvPr/>
        </p:nvCxnSpPr>
        <p:spPr>
          <a:xfrm>
            <a:off x="15194380" y="4820401"/>
            <a:ext cx="210408" cy="664563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4" name="Picture 73" descr="A map of canada with blue and white spots&#10;&#10;Description automatically generated">
            <a:extLst>
              <a:ext uri="{FF2B5EF4-FFF2-40B4-BE49-F238E27FC236}">
                <a16:creationId xmlns:a16="http://schemas.microsoft.com/office/drawing/2014/main" id="{ACAE7982-0D01-2850-2915-CF2FB9A49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18246" y="1275772"/>
            <a:ext cx="1980000" cy="1045561"/>
          </a:xfrm>
          <a:prstGeom prst="rect">
            <a:avLst/>
          </a:prstGeom>
        </p:spPr>
      </p:pic>
      <p:pic>
        <p:nvPicPr>
          <p:cNvPr id="75" name="Picture 74" descr="A map of canada with orange and white spots&#10;&#10;Description automatically generated">
            <a:extLst>
              <a:ext uri="{FF2B5EF4-FFF2-40B4-BE49-F238E27FC236}">
                <a16:creationId xmlns:a16="http://schemas.microsoft.com/office/drawing/2014/main" id="{754B37F4-9549-CDC2-56F6-2CA22D89A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18246" y="3272874"/>
            <a:ext cx="1980000" cy="1043036"/>
          </a:xfrm>
          <a:prstGeom prst="rect">
            <a:avLst/>
          </a:prstGeom>
        </p:spPr>
      </p:pic>
      <p:pic>
        <p:nvPicPr>
          <p:cNvPr id="76" name="Picture 75" descr="A map of canada with green and white colors&#10;&#10;Description automatically generated">
            <a:extLst>
              <a:ext uri="{FF2B5EF4-FFF2-40B4-BE49-F238E27FC236}">
                <a16:creationId xmlns:a16="http://schemas.microsoft.com/office/drawing/2014/main" id="{C19DA03C-FC05-88F6-DC8B-716015C15D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16416" y="2268380"/>
            <a:ext cx="1981830" cy="1044000"/>
          </a:xfrm>
          <a:prstGeom prst="rect">
            <a:avLst/>
          </a:prstGeom>
        </p:spPr>
      </p:pic>
      <p:pic>
        <p:nvPicPr>
          <p:cNvPr id="77" name="Picture 76" descr="A map of canada with a black background&#10;&#10;Description automatically generated">
            <a:extLst>
              <a:ext uri="{FF2B5EF4-FFF2-40B4-BE49-F238E27FC236}">
                <a16:creationId xmlns:a16="http://schemas.microsoft.com/office/drawing/2014/main" id="{1D5184F1-B736-043E-B5A0-3E70F57B88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918453" y="4262957"/>
            <a:ext cx="1979793" cy="1044000"/>
          </a:xfrm>
          <a:prstGeom prst="rect">
            <a:avLst/>
          </a:prstGeom>
        </p:spPr>
      </p:pic>
      <p:pic>
        <p:nvPicPr>
          <p:cNvPr id="78" name="Picture 77" descr="A map of canada with orange and white areas&#10;&#10;Description automatically generated">
            <a:extLst>
              <a:ext uri="{FF2B5EF4-FFF2-40B4-BE49-F238E27FC236}">
                <a16:creationId xmlns:a16="http://schemas.microsoft.com/office/drawing/2014/main" id="{34A5279E-6A76-177A-02C4-9AB5396F13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70787" y="5254005"/>
            <a:ext cx="1980000" cy="1043053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3EC061B-EB26-358B-DEE7-D07D4B3F97E3}"/>
              </a:ext>
            </a:extLst>
          </p:cNvPr>
          <p:cNvSpPr/>
          <p:nvPr/>
        </p:nvSpPr>
        <p:spPr>
          <a:xfrm>
            <a:off x="9328069" y="261257"/>
            <a:ext cx="2715033" cy="5045699"/>
          </a:xfrm>
          <a:prstGeom prst="roundRect">
            <a:avLst>
              <a:gd name="adj" fmla="val 336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88D9229C-2029-17EA-9327-F980201D1711}"/>
              </a:ext>
            </a:extLst>
          </p:cNvPr>
          <p:cNvGrpSpPr/>
          <p:nvPr/>
        </p:nvGrpSpPr>
        <p:grpSpPr>
          <a:xfrm>
            <a:off x="9244295" y="531734"/>
            <a:ext cx="1641566" cy="4793510"/>
            <a:chOff x="8750808" y="316196"/>
            <a:chExt cx="1641566" cy="4793510"/>
          </a:xfrm>
        </p:grpSpPr>
        <p:sp>
          <p:nvSpPr>
            <p:cNvPr id="89" name="Rounded Rectangle 88">
              <a:extLst>
                <a:ext uri="{FF2B5EF4-FFF2-40B4-BE49-F238E27FC236}">
                  <a16:creationId xmlns:a16="http://schemas.microsoft.com/office/drawing/2014/main" id="{3263EBE0-D391-E4DD-672B-7E4E15BE949E}"/>
                </a:ext>
              </a:extLst>
            </p:cNvPr>
            <p:cNvSpPr/>
            <p:nvPr/>
          </p:nvSpPr>
          <p:spPr>
            <a:xfrm>
              <a:off x="8820796" y="397990"/>
              <a:ext cx="1143196" cy="4702572"/>
            </a:xfrm>
            <a:prstGeom prst="roundRect">
              <a:avLst>
                <a:gd name="adj" fmla="val 8166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B4DF9B2-97D6-A941-0FF9-ECB52EC6F4E6}"/>
                </a:ext>
              </a:extLst>
            </p:cNvPr>
            <p:cNvSpPr/>
            <p:nvPr/>
          </p:nvSpPr>
          <p:spPr>
            <a:xfrm>
              <a:off x="8750808" y="316196"/>
              <a:ext cx="1453896" cy="2540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E014A07A-42E0-0285-7682-A9338913A2ED}"/>
                </a:ext>
              </a:extLst>
            </p:cNvPr>
            <p:cNvSpPr/>
            <p:nvPr/>
          </p:nvSpPr>
          <p:spPr>
            <a:xfrm>
              <a:off x="9857423" y="349468"/>
              <a:ext cx="534951" cy="47602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87F7B675-6F7F-AC4E-EE8D-E028EDE5F66C}"/>
              </a:ext>
            </a:extLst>
          </p:cNvPr>
          <p:cNvGrpSpPr/>
          <p:nvPr/>
        </p:nvGrpSpPr>
        <p:grpSpPr>
          <a:xfrm flipH="1">
            <a:off x="10613364" y="537830"/>
            <a:ext cx="1503888" cy="4793510"/>
            <a:chOff x="8750808" y="316196"/>
            <a:chExt cx="1669397" cy="4793510"/>
          </a:xfrm>
        </p:grpSpPr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59EA96A0-CC0E-D5B0-682A-DC194B9A02BA}"/>
                </a:ext>
              </a:extLst>
            </p:cNvPr>
            <p:cNvSpPr/>
            <p:nvPr/>
          </p:nvSpPr>
          <p:spPr>
            <a:xfrm>
              <a:off x="8820797" y="319244"/>
              <a:ext cx="1267195" cy="4781317"/>
            </a:xfrm>
            <a:prstGeom prst="roundRect">
              <a:avLst>
                <a:gd name="adj" fmla="val 8166"/>
              </a:avLst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7B66236B-8A25-145B-2263-7D64250F3D00}"/>
                </a:ext>
              </a:extLst>
            </p:cNvPr>
            <p:cNvSpPr/>
            <p:nvPr/>
          </p:nvSpPr>
          <p:spPr>
            <a:xfrm>
              <a:off x="8750808" y="316196"/>
              <a:ext cx="1453896" cy="2540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E3E0D0D-A766-887E-36C3-04E50ADD390F}"/>
                </a:ext>
              </a:extLst>
            </p:cNvPr>
            <p:cNvSpPr/>
            <p:nvPr/>
          </p:nvSpPr>
          <p:spPr>
            <a:xfrm>
              <a:off x="9885254" y="349468"/>
              <a:ext cx="534951" cy="47602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EBBDC84-A1D6-0A50-68B3-5FFF5127DD53}"/>
              </a:ext>
            </a:extLst>
          </p:cNvPr>
          <p:cNvSpPr/>
          <p:nvPr/>
        </p:nvSpPr>
        <p:spPr>
          <a:xfrm>
            <a:off x="9598929" y="794934"/>
            <a:ext cx="2148781" cy="4351144"/>
          </a:xfrm>
          <a:prstGeom prst="roundRect">
            <a:avLst>
              <a:gd name="adj" fmla="val 3058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2" algn="r"/>
            <a:r>
              <a:rPr lang="en-CA" b="1" dirty="0">
                <a:solidFill>
                  <a:schemeClr val="tx1"/>
                </a:solidFill>
              </a:rPr>
              <a:t>Raw data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19E7BD3E-DCF2-C33F-B592-0F115C00B936}"/>
              </a:ext>
            </a:extLst>
          </p:cNvPr>
          <p:cNvSpPr/>
          <p:nvPr/>
        </p:nvSpPr>
        <p:spPr>
          <a:xfrm>
            <a:off x="10020247" y="1663771"/>
            <a:ext cx="1306145" cy="2268563"/>
          </a:xfrm>
          <a:prstGeom prst="roundRect">
            <a:avLst>
              <a:gd name="adj" fmla="val 6153"/>
            </a:avLst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Annual Crop Inventory (ACI)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sz="1200" dirty="0">
                <a:solidFill>
                  <a:schemeClr val="tx1"/>
                </a:solidFill>
              </a:rPr>
              <a:t>- agricultural land -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9CC540E-21BD-7D1E-C661-02D3C1534C5B}"/>
              </a:ext>
            </a:extLst>
          </p:cNvPr>
          <p:cNvSpPr txBox="1"/>
          <p:nvPr/>
        </p:nvSpPr>
        <p:spPr>
          <a:xfrm>
            <a:off x="9547421" y="337682"/>
            <a:ext cx="2295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Section:</a:t>
            </a:r>
            <a:br>
              <a:rPr lang="en-CA" sz="1400" dirty="0"/>
            </a:br>
            <a:r>
              <a:rPr lang="en-CA" sz="1400" dirty="0"/>
              <a:t>Creation of gridded dataset</a:t>
            </a:r>
          </a:p>
        </p:txBody>
      </p:sp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9F592F5D-B0F0-5D98-1DBE-53E9F388963C}"/>
              </a:ext>
            </a:extLst>
          </p:cNvPr>
          <p:cNvCxnSpPr>
            <a:cxnSpLocks/>
          </p:cNvCxnSpPr>
          <p:nvPr/>
        </p:nvCxnSpPr>
        <p:spPr>
          <a:xfrm>
            <a:off x="11326392" y="1816362"/>
            <a:ext cx="1436519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0C95543A-0583-2C1A-1D80-93E5AF9BFDF8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11326392" y="2798053"/>
            <a:ext cx="1436519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F77FAC3D-D577-1A35-23EE-91C9E2C093FE}"/>
              </a:ext>
            </a:extLst>
          </p:cNvPr>
          <p:cNvCxnSpPr>
            <a:cxnSpLocks/>
            <a:endCxn id="40" idx="1"/>
          </p:cNvCxnSpPr>
          <p:nvPr/>
        </p:nvCxnSpPr>
        <p:spPr>
          <a:xfrm>
            <a:off x="11326392" y="3791617"/>
            <a:ext cx="1436400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>
            <a:extLst>
              <a:ext uri="{FF2B5EF4-FFF2-40B4-BE49-F238E27FC236}">
                <a16:creationId xmlns:a16="http://schemas.microsoft.com/office/drawing/2014/main" id="{4775955A-0F85-5506-667C-B9020DBA2426}"/>
              </a:ext>
            </a:extLst>
          </p:cNvPr>
          <p:cNvCxnSpPr>
            <a:cxnSpLocks/>
          </p:cNvCxnSpPr>
          <p:nvPr/>
        </p:nvCxnSpPr>
        <p:spPr>
          <a:xfrm>
            <a:off x="11326392" y="4820401"/>
            <a:ext cx="1436519" cy="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D3F4A018-B5E5-33F0-0176-06C71659CC13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6721066" y="1816362"/>
            <a:ext cx="3297600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02B0F757-47FB-1C6A-D5E8-EF917A569A3D}"/>
              </a:ext>
            </a:extLst>
          </p:cNvPr>
          <p:cNvCxnSpPr>
            <a:cxnSpLocks/>
            <a:stCxn id="21" idx="3"/>
            <a:endCxn id="48" idx="1"/>
          </p:cNvCxnSpPr>
          <p:nvPr/>
        </p:nvCxnSpPr>
        <p:spPr>
          <a:xfrm flipV="1">
            <a:off x="6721066" y="2798053"/>
            <a:ext cx="3299181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52B580BB-4BAE-0524-E5DB-1FE53A22D989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6721064" y="3791617"/>
            <a:ext cx="3297600" cy="0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>
            <a:extLst>
              <a:ext uri="{FF2B5EF4-FFF2-40B4-BE49-F238E27FC236}">
                <a16:creationId xmlns:a16="http://schemas.microsoft.com/office/drawing/2014/main" id="{4D56A541-4108-7CB5-C3BB-5AE25C1BD75D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6721062" y="4820401"/>
            <a:ext cx="3297600" cy="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A map of canada with different colored states&#10;&#10;Description automatically generated">
            <a:extLst>
              <a:ext uri="{FF2B5EF4-FFF2-40B4-BE49-F238E27FC236}">
                <a16:creationId xmlns:a16="http://schemas.microsoft.com/office/drawing/2014/main" id="{9479129D-34EE-9B87-4FF8-399DADCF3A2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42919" y="1275772"/>
            <a:ext cx="1980000" cy="1061177"/>
          </a:xfrm>
          <a:prstGeom prst="rect">
            <a:avLst/>
          </a:prstGeom>
        </p:spPr>
      </p:pic>
      <p:pic>
        <p:nvPicPr>
          <p:cNvPr id="60" name="Picture 59" descr="A map of canada with different colored areas&#10;&#10;Description automatically generated">
            <a:extLst>
              <a:ext uri="{FF2B5EF4-FFF2-40B4-BE49-F238E27FC236}">
                <a16:creationId xmlns:a16="http://schemas.microsoft.com/office/drawing/2014/main" id="{840C8C2B-3882-4C81-87DA-61F7FF58F6E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42919" y="2263685"/>
            <a:ext cx="1980000" cy="1061177"/>
          </a:xfrm>
          <a:prstGeom prst="rect">
            <a:avLst/>
          </a:prstGeom>
        </p:spPr>
      </p:pic>
      <p:pic>
        <p:nvPicPr>
          <p:cNvPr id="61" name="Picture 60" descr="A map of the united states&#10;&#10;Description automatically generated">
            <a:extLst>
              <a:ext uri="{FF2B5EF4-FFF2-40B4-BE49-F238E27FC236}">
                <a16:creationId xmlns:a16="http://schemas.microsoft.com/office/drawing/2014/main" id="{5E54EDE3-B7E8-588E-6126-3D601DCAD3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42919" y="3265045"/>
            <a:ext cx="1980000" cy="1061463"/>
          </a:xfrm>
          <a:prstGeom prst="rect">
            <a:avLst/>
          </a:prstGeom>
        </p:spPr>
      </p:pic>
      <p:pic>
        <p:nvPicPr>
          <p:cNvPr id="62" name="Picture 61" descr="A map of canada with different states&#10;&#10;Description automatically generated">
            <a:extLst>
              <a:ext uri="{FF2B5EF4-FFF2-40B4-BE49-F238E27FC236}">
                <a16:creationId xmlns:a16="http://schemas.microsoft.com/office/drawing/2014/main" id="{CE3D14BE-D3DD-D4A0-BAD4-67CD51735FE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42919" y="4253244"/>
            <a:ext cx="1980000" cy="1059557"/>
          </a:xfrm>
          <a:prstGeom prst="rect">
            <a:avLst/>
          </a:prstGeom>
        </p:spPr>
      </p:pic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74C434D4-E0A1-5A8C-4184-70F2588F31C9}"/>
              </a:ext>
            </a:extLst>
          </p:cNvPr>
          <p:cNvSpPr/>
          <p:nvPr/>
        </p:nvSpPr>
        <p:spPr>
          <a:xfrm>
            <a:off x="10026277" y="4351469"/>
            <a:ext cx="1306145" cy="678500"/>
          </a:xfrm>
          <a:prstGeom prst="roundRect">
            <a:avLst>
              <a:gd name="adj" fmla="val 6153"/>
            </a:avLst>
          </a:prstGeom>
          <a:solidFill>
            <a:schemeClr val="bg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tx1"/>
                </a:solidFill>
              </a:rPr>
              <a:t>ACI</a:t>
            </a:r>
            <a:br>
              <a:rPr lang="en-CA" dirty="0">
                <a:solidFill>
                  <a:schemeClr val="tx1"/>
                </a:solidFill>
              </a:rPr>
            </a:br>
            <a:r>
              <a:rPr lang="en-CA" sz="1200" dirty="0">
                <a:solidFill>
                  <a:schemeClr val="tx1"/>
                </a:solidFill>
              </a:rPr>
              <a:t>- urban land -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72161F6-4616-243D-08E3-BF5ADDE07620}"/>
              </a:ext>
            </a:extLst>
          </p:cNvPr>
          <p:cNvSpPr txBox="1"/>
          <p:nvPr/>
        </p:nvSpPr>
        <p:spPr>
          <a:xfrm>
            <a:off x="11984984" y="337682"/>
            <a:ext cx="37113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Section:</a:t>
            </a:r>
            <a:br>
              <a:rPr lang="en-CA" sz="1400" dirty="0"/>
            </a:br>
            <a:r>
              <a:rPr lang="en-CA" sz="1400" dirty="0"/>
              <a:t>Creation of gridded dataset</a:t>
            </a:r>
          </a:p>
        </p:txBody>
      </p:sp>
    </p:spTree>
    <p:extLst>
      <p:ext uri="{BB962C8B-B14F-4D97-AF65-F5344CB8AC3E}">
        <p14:creationId xmlns:p14="http://schemas.microsoft.com/office/powerpoint/2010/main" val="2417829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229</TotalTime>
  <Words>98</Words>
  <Application>Microsoft Macintosh PowerPoint</Application>
  <PresentationFormat>Custom</PresentationFormat>
  <Paragraphs>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Juliane Mai</dc:creator>
  <cp:lastModifiedBy>Juliane Mai</cp:lastModifiedBy>
  <cp:revision>13</cp:revision>
  <dcterms:created xsi:type="dcterms:W3CDTF">2024-11-13T19:25:00Z</dcterms:created>
  <dcterms:modified xsi:type="dcterms:W3CDTF">2025-01-17T19:06:02Z</dcterms:modified>
</cp:coreProperties>
</file>

<file path=docProps/thumbnail.jpeg>
</file>